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5" autoAdjust="0"/>
    <p:restoredTop sz="84742" autoAdjust="0"/>
  </p:normalViewPr>
  <p:slideViewPr>
    <p:cSldViewPr snapToGrid="0">
      <p:cViewPr varScale="1">
        <p:scale>
          <a:sx n="102" d="100"/>
          <a:sy n="102" d="100"/>
        </p:scale>
        <p:origin x="696" y="1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6605-7B1B-48AA-8675-24D678B23AF3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BBF7B-0149-49F4-B4EE-1A1132035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3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BF7B-0149-49F4-B4EE-1A1132035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BF7B-0149-49F4-B4EE-1A1132035F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BF7B-0149-49F4-B4EE-1A1132035F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2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EEF05-EFBC-481D-A5DF-6EC72251E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644CA-CC9A-4C73-862F-965BBCC93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2C011-9024-426B-8C11-A822BA24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5E1-01A5-4A4A-8500-E8BE070C9819}" type="datetime1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A9D7D-3FEC-4836-A568-53F4EF71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73C2-4367-4844-8A94-AFDA2735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58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F7B3-D553-4D8F-9E64-67A6FD94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97EB6-99FC-4ED8-9243-C9B7233AF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CAE49-E132-4382-8257-6EDC3F6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351F-6A5D-421E-BE9A-C41300A41F7A}" type="datetime1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30023-788E-4C54-A9DA-9B385052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1D8ED-9609-4C20-A7DE-411010EE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9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7E4FB-3FE1-43B5-AA34-C9B6854E5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AD8BF-69D1-41C2-9FE3-67FE6CC5A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A3211-A62E-4FAD-B832-FCE82A95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4A4E-F080-4FCD-BC6D-FA096487E3E6}" type="datetime1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41315-7D57-4834-A252-878579D4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AE713-E5B5-437B-8909-F38306EF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5D65-13A6-442F-BACE-1B382522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93B4-4EA1-48B0-A747-3603F658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A0C51-FF4E-456A-AB14-48B0B981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4BF06-4747-45D7-ADEC-8081826F75B1}" type="datetime1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B6300-2CD7-4A56-9D2B-9C986511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EC4D-6E7F-4FCC-8796-7D5680A1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B7A3-64F2-4E69-BBCD-3ADAE4C7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0080-9A73-43FB-8691-D3F17EFDE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C8B53-AFE5-40CE-A120-ECD07160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8D2A-97E5-41D8-9EC9-E1C22A9B7658}" type="datetime1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C095E-1B54-4C85-BE8C-D9789BA6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510F-6473-42E5-AB61-A1D41895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0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49A7-B8E7-446E-8D00-F6E98D22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57779-A612-4C78-B812-C5778BF8C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3F136-ED7C-4F74-9249-D225E6997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F2C57-E676-4D47-A775-06CC1970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05010-B192-476D-9E10-F37653F507BF}" type="datetime1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9A238-57F3-4029-8157-AC859057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FB0B1-1CDB-4BFE-8FDC-BC5FD91D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6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A192-C665-49DC-989A-61590484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291AA-E8B8-463D-A572-B96443B3E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7AB36-FBA8-482F-A456-4690EE302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32E25-61E2-4A74-95B3-842D017AE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E2C36-DB5F-41A7-A346-3AA61A7A0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7DD899-4E51-4293-9878-3221AD78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53B-8438-4E51-95E5-565AA57F1EDA}" type="datetime1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460AA-F745-428B-A607-E398449D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1F916-2A99-439A-9058-617F74AF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3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C45F-1E46-4184-A5B2-110166C2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5DF4-603B-4A36-9AAA-944F1CAF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7764-8278-4716-9B9E-9346CC40011C}" type="datetime1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EF9BE-B848-42DD-9E76-945303DD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0862D-5E76-49FE-9945-23F1FDE0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5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D78F2-A5DB-4D62-BC5C-63A3A11C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8FC9-A8DA-4B7E-8A46-FA821A276727}" type="datetime1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781C2-95A0-4E43-A8D6-31737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BB31A-7C09-4738-9627-E36F16CF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1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3967-86E5-4855-8111-8E671459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0626-89CB-464A-9CEF-44052587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F5F2B-4827-4DB2-99F0-D0BD3AFC3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40513-9FF6-498B-8198-86D28170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400-19C2-442D-B621-0350DFE79E64}" type="datetime1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DF8F9-A019-4A8B-9767-2C0A2612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BB26A-E87D-4785-BAA3-CEDD03C6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3288-5813-483C-ABAE-98078CCF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18A90-9C6B-4FBA-A094-02727A866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D39BC-9253-44E8-890C-F9C63CD44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BA1A5-E676-4246-B5A1-D50BB27B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FA5B3-AF33-485E-9603-10BB45EF5696}" type="datetime1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A3AB-B70D-4EAC-BA95-0528B191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C795D-3F5F-4C1C-99B1-47E58AF3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3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5B55F-6236-4AA7-BB00-CA6EBC16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A8119-F934-4436-AC21-17C400227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1719-73CC-4B9A-9555-EF3579B24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95EEE-8EE8-416B-A600-C23B39E35302}" type="datetime1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0A719-1785-4E05-8805-594EF91F4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2C098-3658-4B89-8A35-A0987C96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F11A3-02BC-4A90-BF0A-D2EBC454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1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81BC-C984-440E-BD81-87801718B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515" y="1687285"/>
            <a:ext cx="10227732" cy="214730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VBLora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meets Federated Learning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CBB4B-B9B7-4140-89E8-1ECBCE1ED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4749"/>
            <a:ext cx="9144000" cy="274320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Kaiyang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79CEC-2EAF-45F1-AFC7-0A7F360A9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10" y="122010"/>
            <a:ext cx="1917275" cy="15652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47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31A9-57A3-598A-7721-0A974199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506"/>
            <a:ext cx="10515600" cy="1325563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E835-4394-AF39-A6FB-5045D2DD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6488E-3A92-34E7-ADFA-43C1B237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98" y="980860"/>
            <a:ext cx="7520427" cy="3967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5635A-B1DB-7E17-2CED-4C9BDA59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12" y="4832730"/>
            <a:ext cx="5715000" cy="66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DC7FE-6FFB-2026-5DEF-4C7DB4BF63C6}"/>
              </a:ext>
            </a:extLst>
          </p:cNvPr>
          <p:cNvSpPr txBox="1"/>
          <p:nvPr/>
        </p:nvSpPr>
        <p:spPr>
          <a:xfrm>
            <a:off x="588724" y="5642012"/>
            <a:ext cx="1048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use a top-k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to select k vectors from the vector bank. The selected vectors are then pooled into a sub-vector, which is arranged at a desired position, forming the parameters of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6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31A9-57A3-598A-7721-0A974199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506"/>
            <a:ext cx="10515600" cy="1325563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VBLora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E835-4394-AF39-A6FB-5045D2DD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FAD79-AAAC-3A34-0F47-CFD1063DB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04" y="1918776"/>
            <a:ext cx="8655886" cy="36427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11FF02-6D8A-3BC8-EF93-5CE27F260A3F}"/>
              </a:ext>
            </a:extLst>
          </p:cNvPr>
          <p:cNvSpPr/>
          <p:nvPr/>
        </p:nvSpPr>
        <p:spPr>
          <a:xfrm>
            <a:off x="3732756" y="2430049"/>
            <a:ext cx="676406" cy="200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FB2E2-09B9-21E3-2250-AF4A1E3A3161}"/>
              </a:ext>
            </a:extLst>
          </p:cNvPr>
          <p:cNvSpPr/>
          <p:nvPr/>
        </p:nvSpPr>
        <p:spPr>
          <a:xfrm>
            <a:off x="3755898" y="3041530"/>
            <a:ext cx="676406" cy="200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269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EFEA-78C1-9FAB-8E66-59F17732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VBLora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D09BE-50E7-FA66-1849-E759731B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041E5-B9E7-39FB-37EF-45C9E0D7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19" y="2245519"/>
            <a:ext cx="5816600" cy="355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9DE7B-1A08-8E94-B7A3-C693FADF95F6}"/>
              </a:ext>
            </a:extLst>
          </p:cNvPr>
          <p:cNvSpPr/>
          <p:nvPr/>
        </p:nvSpPr>
        <p:spPr>
          <a:xfrm>
            <a:off x="6925407" y="3034483"/>
            <a:ext cx="676406" cy="251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5446A-8904-98D6-E589-7E7169701B40}"/>
              </a:ext>
            </a:extLst>
          </p:cNvPr>
          <p:cNvSpPr/>
          <p:nvPr/>
        </p:nvSpPr>
        <p:spPr>
          <a:xfrm>
            <a:off x="6925407" y="3844370"/>
            <a:ext cx="676406" cy="200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9230CC-0AC8-338F-4D74-A5D34B1FA5D0}"/>
              </a:ext>
            </a:extLst>
          </p:cNvPr>
          <p:cNvSpPr/>
          <p:nvPr/>
        </p:nvSpPr>
        <p:spPr>
          <a:xfrm>
            <a:off x="6925407" y="4546416"/>
            <a:ext cx="676406" cy="251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5F9B72-17A5-26EA-33E6-67984E26B9A5}"/>
              </a:ext>
            </a:extLst>
          </p:cNvPr>
          <p:cNvSpPr/>
          <p:nvPr/>
        </p:nvSpPr>
        <p:spPr>
          <a:xfrm>
            <a:off x="6964047" y="5352405"/>
            <a:ext cx="676406" cy="251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3734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EFEA-78C1-9FAB-8E66-59F17732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D09BE-50E7-FA66-1849-E759731B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7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EFEA-78C1-9FAB-8E66-59F17732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D09BE-50E7-FA66-1849-E759731B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37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EFEA-78C1-9FAB-8E66-59F17732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D09BE-50E7-FA66-1849-E759731B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EFEA-78C1-9FAB-8E66-59F17732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D09BE-50E7-FA66-1849-E759731B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6BDDC-51EF-93CD-F40C-65EB406E0D37}"/>
              </a:ext>
            </a:extLst>
          </p:cNvPr>
          <p:cNvSpPr txBox="1"/>
          <p:nvPr/>
        </p:nvSpPr>
        <p:spPr>
          <a:xfrm>
            <a:off x="1131377" y="1690688"/>
            <a:ext cx="9469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:Glue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Model:Robert-base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Communication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1000.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epoch:1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rate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</a:p>
          <a:p>
            <a:endParaRPr lang="en-US" altLang="zh-CN" dirty="0"/>
          </a:p>
          <a:p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endParaRPr lang="en-C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772C36-9078-5C89-E16C-55988C09E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10702"/>
              </p:ext>
            </p:extLst>
          </p:nvPr>
        </p:nvGraphicFramePr>
        <p:xfrm>
          <a:off x="1384514" y="2831585"/>
          <a:ext cx="9676109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380">
                  <a:extLst>
                    <a:ext uri="{9D8B030D-6E8A-4147-A177-3AD203B41FA5}">
                      <a16:colId xmlns:a16="http://schemas.microsoft.com/office/drawing/2014/main" val="1251183045"/>
                    </a:ext>
                  </a:extLst>
                </a:gridCol>
                <a:gridCol w="2035240">
                  <a:extLst>
                    <a:ext uri="{9D8B030D-6E8A-4147-A177-3AD203B41FA5}">
                      <a16:colId xmlns:a16="http://schemas.microsoft.com/office/drawing/2014/main" val="381149376"/>
                    </a:ext>
                  </a:extLst>
                </a:gridCol>
                <a:gridCol w="1746346">
                  <a:extLst>
                    <a:ext uri="{9D8B030D-6E8A-4147-A177-3AD203B41FA5}">
                      <a16:colId xmlns:a16="http://schemas.microsoft.com/office/drawing/2014/main" val="3229016258"/>
                    </a:ext>
                  </a:extLst>
                </a:gridCol>
                <a:gridCol w="1596326">
                  <a:extLst>
                    <a:ext uri="{9D8B030D-6E8A-4147-A177-3AD203B41FA5}">
                      <a16:colId xmlns:a16="http://schemas.microsoft.com/office/drawing/2014/main" val="2392626124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68242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Lora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 FL w.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Head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Lora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 FL </a:t>
                      </a:r>
                      <a:r>
                        <a:rPr lang="en-US" altLang="zh-CN" dirty="0" err="1"/>
                        <a:t>w.o.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Head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Ours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Head</a:t>
                      </a: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Ours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w.o.Head</a:t>
                      </a: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8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Communication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r>
                        <a:rPr lang="en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1.18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MB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1.18MB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2640.092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MB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0.092MB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1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dirty="0"/>
                        <a:t>F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Score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r>
                        <a:rPr lang="en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N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r>
                        <a:rPr lang="en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0.906</a:t>
                      </a:r>
                      <a:endParaRPr lang="en-CN" dirty="0">
                        <a:effectLst/>
                      </a:endParaRP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r>
                        <a:rPr lang="en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0.906</a:t>
                      </a:r>
                      <a:endParaRPr lang="en-CN" dirty="0">
                        <a:effectLst/>
                      </a:endParaRP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r>
                        <a:rPr lang="en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CN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57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654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B2C-86E9-4543-CB89-3CF5D6E5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75"/>
            <a:ext cx="10515600" cy="1325563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518D4-9203-24EE-A4A1-0107A893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" y="1023948"/>
            <a:ext cx="10515600" cy="4351338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41A70-78EB-555A-82C4-C23BF5B8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CF025A-0DD4-C856-F753-B5AA0785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29" y="1595569"/>
            <a:ext cx="8532571" cy="37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36FDF-9F6C-6796-4367-D597C262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18" y="4935542"/>
            <a:ext cx="4689797" cy="19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72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ED8F-93E3-7CF8-6813-A6565B05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FCA0-A4B3-DEC9-1BEF-A5585FE8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our framework of Federated Learning is not exactly same with existing framework such as Fedavg and Fedprox. It is necesssary to prove our framework is convergence under some assumptions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following 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2020-ICLR-ON THE CONVERGENCE OF FEDAVG ON NON-IID DATA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2020-MLsys-FEDERATED OPTIMIZATION IN HETEROGENEOUS NETWORKS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find a suitable initializing  parameters method for our model following 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2024-ICLR-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-GA: Low-Rank Adaptation with Gradient Approximation  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1B0FD-429E-6C77-D24A-051FC620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97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479CEC-2EAF-45F1-AFC7-0A7F360A9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10" y="122010"/>
            <a:ext cx="1917275" cy="1565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324E7-DC69-410B-B29B-1ACFBFAF7975}"/>
              </a:ext>
            </a:extLst>
          </p:cNvPr>
          <p:cNvSpPr txBox="1"/>
          <p:nvPr/>
        </p:nvSpPr>
        <p:spPr>
          <a:xfrm>
            <a:off x="4814239" y="2436125"/>
            <a:ext cx="2563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4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479CEC-2EAF-45F1-AFC7-0A7F360A9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10" y="122010"/>
            <a:ext cx="1917275" cy="156527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52C0745-D7E7-3733-3C3F-A19291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AC46DD-0F6D-2AE1-035E-75CCB4C70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Low-Rank Adaptation of Large Language Models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VB-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Extreme Parameter Efficient Fine-Tuning with Vector Banks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</a:t>
            </a:r>
          </a:p>
          <a:p>
            <a:pPr lvl="1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adapt VB-Lora to fit Fedearted Learning?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xperiments</a:t>
            </a:r>
          </a:p>
          <a:p>
            <a:pPr lvl="1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of convergence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5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81BC-C984-440E-BD81-87801718B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624" y="136525"/>
            <a:ext cx="9144000" cy="97278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79CEC-2EAF-45F1-AFC7-0A7F360A9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10" y="122010"/>
            <a:ext cx="1917275" cy="15652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A9A1-B9D0-5BE0-71D1-8DF88AA6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793" y="1360890"/>
            <a:ext cx="7264414" cy="365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B9AA59-9376-5F4F-34D3-8113583F2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210" y="5016056"/>
            <a:ext cx="7772400" cy="17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0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5DB4-5555-1EF4-0F25-C184DE31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-tune GPT-3 is a nightmare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F33B0-A4E9-6DD7-8732-B529EDD6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E439E-CE84-A55D-E72E-CE8A4F44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35" y="2158260"/>
            <a:ext cx="9032929" cy="36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2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6162-E236-A53D-9AB9-DFFD2C3C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Low-Rank  Adaptaion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(Lora)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6EA19-5F22-7388-3EBB-37D18112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CE992-9CB9-7059-0DAD-06962D4B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048" y="1690688"/>
            <a:ext cx="4338234" cy="372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83579-56E0-538D-256E-17F53D4D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97" y="1690688"/>
            <a:ext cx="4338234" cy="3725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7FAE8-7734-4CA2-899E-2AD9685A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990" y="2766662"/>
            <a:ext cx="2146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6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7264-ED4B-A666-8742-A0CF87CA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Low-Rank  Adaptaion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(Lora)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9040D-CCB5-4ABE-3271-A0ADB210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036C9-5E68-4DDE-0AB4-6BF96202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45" y="1690688"/>
            <a:ext cx="5819829" cy="4075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1F6D2B-0E63-64A1-09AC-63DB677B14F7}"/>
              </a:ext>
            </a:extLst>
          </p:cNvPr>
          <p:cNvSpPr txBox="1"/>
          <p:nvPr/>
        </p:nvSpPr>
        <p:spPr>
          <a:xfrm>
            <a:off x="2433241" y="5766596"/>
            <a:ext cx="703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We</a:t>
            </a:r>
            <a:r>
              <a:rPr lang="zh-CN" altLang="en-US" dirty="0"/>
              <a:t> 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 </a:t>
            </a:r>
            <a:r>
              <a:rPr lang="en-US" altLang="zh-CN" dirty="0" err="1"/>
              <a:t>LoRA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W</a:t>
            </a:r>
            <a:r>
              <a:rPr lang="en-US" altLang="zh-CN" baseline="-25000" dirty="0" err="1"/>
              <a:t>q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altLang="zh-CN" baseline="-25000" dirty="0"/>
              <a:t>v</a:t>
            </a:r>
            <a:r>
              <a:rPr lang="zh-CN" altLang="en-US" dirty="0"/>
              <a:t> </a:t>
            </a:r>
            <a:r>
              <a:rPr lang="en-US" altLang="zh-CN" dirty="0"/>
              <a:t>to reduce # of trainable parameters.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043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153E-A0D9-3935-AE78-26A02CD5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-tune GPT-3 with Lora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AD8A3-F0FE-A98B-B8D2-32CAD94A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0F9B5-62DE-CE7B-DEC0-A67F04B5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7768"/>
            <a:ext cx="7772400" cy="2735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D773E-EB1A-3678-33A1-D1F4DC58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018" y="4186008"/>
            <a:ext cx="5825963" cy="19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D71A-E0E4-613B-5014-3E56ABB6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AD511-0227-BD90-6936-063B37B3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24D15-BCA5-20F3-77A0-6F80E2D4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62" y="1690688"/>
            <a:ext cx="7772400" cy="3680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41424E-1BB6-AB3D-8029-E2D0A80474BD}"/>
              </a:ext>
            </a:extLst>
          </p:cNvPr>
          <p:cNvSpPr txBox="1"/>
          <p:nvPr/>
        </p:nvSpPr>
        <p:spPr>
          <a:xfrm>
            <a:off x="1361276" y="5569545"/>
            <a:ext cx="10182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AdapterD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AdapterDrop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 the Efficiency of Adapters in Transformers,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Rücklé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2020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AdapterP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AdapterFusion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Non-Destructive Task Composition for Transfer Learning, Pfeiffer et al. 2020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AdapterH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Parameter-Efficient Transfer Learning for NLP,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Houlsby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2019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1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DAD2-6CCC-0FF6-8D5C-7AEA8AF6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GPT-3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C9EF7-B196-4773-97E5-76EA5558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11A3-02BC-4A90-BF0A-D2EBC45440A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AA1A0-C0F4-69B9-3CF2-4B60A660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39" y="1909685"/>
            <a:ext cx="7772400" cy="3038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9813CD-4387-36F2-3237-5A42CCB19230}"/>
              </a:ext>
            </a:extLst>
          </p:cNvPr>
          <p:cNvSpPr txBox="1"/>
          <p:nvPr/>
        </p:nvSpPr>
        <p:spPr>
          <a:xfrm>
            <a:off x="1675303" y="5283000"/>
            <a:ext cx="820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AdapterH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Parameter-Efficient Transfer Learning for NLP,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Houlsby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2019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77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DC7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DC7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26233</TotalTime>
  <Words>381</Words>
  <Application>Microsoft Macintosh PowerPoint</Application>
  <PresentationFormat>Widescreen</PresentationFormat>
  <Paragraphs>89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When VBLora meets Federated Learning</vt:lpstr>
      <vt:lpstr>Outline</vt:lpstr>
      <vt:lpstr>LLM needs fine-tuning </vt:lpstr>
      <vt:lpstr>Fine-tune GPT-3 is a nightmare </vt:lpstr>
      <vt:lpstr>Low-Rank  Adaptaion (Lora)</vt:lpstr>
      <vt:lpstr>Low-Rank  Adaptaion (Lora)</vt:lpstr>
      <vt:lpstr>Fine-tune GPT-3 with Lora </vt:lpstr>
      <vt:lpstr>Perfermance on GLUE</vt:lpstr>
      <vt:lpstr>Perfermance on GPT-3</vt:lpstr>
      <vt:lpstr>Vector Bank LoRA</vt:lpstr>
      <vt:lpstr>Performance of VBLora on Glue</vt:lpstr>
      <vt:lpstr>Performance of VBLora on LLAMA</vt:lpstr>
      <vt:lpstr>Our method</vt:lpstr>
      <vt:lpstr>Our method</vt:lpstr>
      <vt:lpstr>Our method</vt:lpstr>
      <vt:lpstr>Experiments</vt:lpstr>
      <vt:lpstr>Experiments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Zuobin Xiong</dc:creator>
  <cp:lastModifiedBy>kaiyang li</cp:lastModifiedBy>
  <cp:revision>870</cp:revision>
  <dcterms:created xsi:type="dcterms:W3CDTF">2019-08-04T15:55:35Z</dcterms:created>
  <dcterms:modified xsi:type="dcterms:W3CDTF">2024-08-26T14:19:47Z</dcterms:modified>
</cp:coreProperties>
</file>